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6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309" r:id="rId10"/>
    <p:sldId id="269" r:id="rId11"/>
    <p:sldId id="280" r:id="rId12"/>
    <p:sldId id="282" r:id="rId13"/>
    <p:sldId id="311" r:id="rId14"/>
  </p:sldIdLst>
  <p:sldSz cx="9144000" cy="5143500" type="screen16x9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-192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06"/>
            <a:ext cx="6858000" cy="1791198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279"/>
            <a:ext cx="6858000" cy="124216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20"/>
            <a:ext cx="7886700" cy="43600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660"/>
            <a:ext cx="7886700" cy="214014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3054"/>
            <a:ext cx="7886700" cy="1125453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599"/>
            <a:ext cx="3886200" cy="326441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599"/>
            <a:ext cx="3886200" cy="326441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20"/>
            <a:ext cx="7886700" cy="99444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199"/>
            <a:ext cx="3655181" cy="618106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590"/>
            <a:ext cx="3655181" cy="264394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199"/>
            <a:ext cx="3673182" cy="618106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590"/>
            <a:ext cx="3673182" cy="264394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95"/>
            <a:ext cx="3124012" cy="120048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96"/>
            <a:ext cx="4629150" cy="4054014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479"/>
            <a:ext cx="3124012" cy="2859485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20"/>
            <a:ext cx="1971675" cy="436009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20"/>
            <a:ext cx="5800725" cy="436009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920"/>
            <a:ext cx="7886700" cy="9944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599"/>
            <a:ext cx="7886700" cy="32644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587"/>
            <a:ext cx="2057400" cy="2739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587"/>
            <a:ext cx="3086100" cy="2739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587"/>
            <a:ext cx="2057400" cy="2739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931" t="667" r="767" b="614"/>
          <a:stretch>
            <a:fillRect/>
          </a:stretch>
        </p:blipFill>
        <p:spPr>
          <a:xfrm>
            <a:off x="-5080" y="-6350"/>
            <a:ext cx="9154160" cy="5157470"/>
          </a:xfrm>
          <a:prstGeom prst="rect">
            <a:avLst/>
          </a:prstGeom>
        </p:spPr>
      </p:pic>
      <p:pic>
        <p:nvPicPr>
          <p:cNvPr id="10" name="图片 9" descr="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389" y="774357"/>
            <a:ext cx="1573498" cy="4068030"/>
          </a:xfrm>
          <a:prstGeom prst="rect">
            <a:avLst/>
          </a:prstGeom>
        </p:spPr>
      </p:pic>
      <p:pic>
        <p:nvPicPr>
          <p:cNvPr id="12" name="图片 11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768475" y="1095639"/>
            <a:ext cx="4525645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zh-CN" altLang="en-US" sz="44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二十</a:t>
            </a:r>
            <a:r>
              <a:rPr lang="zh-CN" altLang="en-US" sz="44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 </a:t>
            </a:r>
            <a:endParaRPr lang="zh-CN" altLang="en-US" sz="4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08500" y="1108075"/>
            <a:ext cx="4582795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我们家的男子汉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224270" y="2713990"/>
            <a:ext cx="22123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第一课时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706495" y="4105168"/>
            <a:ext cx="473011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语文 </a:t>
            </a:r>
            <a:r>
              <a:rPr lang="en-US" altLang="zh-CN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部编版 </a:t>
            </a:r>
            <a:r>
              <a:rPr lang="en-US" altLang="zh-CN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四年级下</a:t>
            </a: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2"/>
          <a:srcRect t="1457" r="10944" b="6320"/>
          <a:stretch>
            <a:fillRect/>
          </a:stretch>
        </p:blipFill>
        <p:spPr>
          <a:xfrm>
            <a:off x="1270" y="-27173"/>
            <a:ext cx="9151620" cy="51790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09320" y="647700"/>
            <a:ext cx="67976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作者是怀着怎样的心情来写男子汉的？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9320" y="2456815"/>
            <a:ext cx="67976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作者是怀着无尽的恋爱和关注之情来描写的。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2"/>
          <a:srcRect t="1457" r="10944" b="6320"/>
          <a:stretch>
            <a:fillRect/>
          </a:stretch>
        </p:blipFill>
        <p:spPr>
          <a:xfrm>
            <a:off x="-3810" y="-17648"/>
            <a:ext cx="9151620" cy="51790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56990" y="59055"/>
            <a:ext cx="14401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>
                <a:ln>
                  <a:solidFill>
                    <a:sysClr val="windowText" lastClr="000000"/>
                  </a:solidFill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小 结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67105" y="1327150"/>
            <a:ext cx="71882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文中小男孩的性格如此鲜明，完全得益于作者生动入神的描写，以及那生动、风趣、幽默而又含蓄的语言。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2"/>
          <a:srcRect t="1457" r="10944" b="6320"/>
          <a:stretch>
            <a:fillRect/>
          </a:stretch>
        </p:blipFill>
        <p:spPr>
          <a:xfrm>
            <a:off x="1270" y="-27173"/>
            <a:ext cx="9151620" cy="51790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15715" y="114935"/>
            <a:ext cx="15233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>
                <a:ln>
                  <a:solidFill>
                    <a:sysClr val="windowText" lastClr="000000"/>
                  </a:solidFill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作 业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307465" y="1771015"/>
            <a:ext cx="65855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朗读课文，抓住小男孩的性格特点。</a:t>
            </a:r>
          </a:p>
        </p:txBody>
      </p:sp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931" t="667" r="767" b="614"/>
          <a:stretch>
            <a:fillRect/>
          </a:stretch>
        </p:blipFill>
        <p:spPr>
          <a:xfrm>
            <a:off x="-5080" y="-6350"/>
            <a:ext cx="9154160" cy="5157470"/>
          </a:xfrm>
          <a:prstGeom prst="rect">
            <a:avLst/>
          </a:prstGeom>
        </p:spPr>
      </p:pic>
      <p:pic>
        <p:nvPicPr>
          <p:cNvPr id="12" name="图片 11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88970" y="1139454"/>
            <a:ext cx="52292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sym typeface="+mn-ea"/>
              </a:rPr>
              <a:t>谢谢观看</a:t>
            </a:r>
            <a:endParaRPr lang="zh-CN" altLang="en-US" sz="80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方正行楷简体" panose="02010601030101010101" charset="-122"/>
              <a:ea typeface="方正行楷简体" panose="02010601030101010101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 descr="结尾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63478" y="3150104"/>
            <a:ext cx="3767138" cy="1333500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2"/>
          <a:srcRect t="1457" r="10944" b="6320"/>
          <a:stretch>
            <a:fillRect/>
          </a:stretch>
        </p:blipFill>
        <p:spPr>
          <a:xfrm>
            <a:off x="1270" y="-27173"/>
            <a:ext cx="9151620" cy="51790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96315" y="528320"/>
            <a:ext cx="70700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男子汉应该是什么样子的？有什么词语能够概括男子汉的可贵之处呢？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1075" y="2662555"/>
            <a:ext cx="71748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顶天立地、敢作敢当、正直无私、胸怀宽广……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2"/>
          <a:srcRect t="1457" r="10944" b="6320"/>
          <a:stretch>
            <a:fillRect/>
          </a:stretch>
        </p:blipFill>
        <p:spPr>
          <a:xfrm>
            <a:off x="1270" y="-27173"/>
            <a:ext cx="9151620" cy="51790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065530" y="599440"/>
            <a:ext cx="69672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在你们心里男子汉应该是什么样子的？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62760" y="2456815"/>
            <a:ext cx="66186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/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岳飞、黄继光、毛泽东……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2"/>
          <a:srcRect t="1457" r="10944" b="6320"/>
          <a:stretch>
            <a:fillRect/>
          </a:stretch>
        </p:blipFill>
        <p:spPr>
          <a:xfrm>
            <a:off x="-3810" y="-17648"/>
            <a:ext cx="9151620" cy="51790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6350" y="1017270"/>
            <a:ext cx="2791460" cy="402526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文本框 2"/>
          <p:cNvSpPr txBox="1"/>
          <p:nvPr/>
        </p:nvSpPr>
        <p:spPr>
          <a:xfrm>
            <a:off x="3429635" y="66675"/>
            <a:ext cx="22847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>
                <a:ln>
                  <a:solidFill>
                    <a:sysClr val="windowText" lastClr="000000"/>
                  </a:solidFill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作者简介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37490" y="844550"/>
            <a:ext cx="596836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/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安忆，著名女作家，是作家王愿坚和茹志鹃的女儿。长篇小说《长恨歌》获茅盾文学奖。她的小说，多以平凡的小人物为主人公，“理解”与“爱”是她的创作宗旨。她的早期作品多侧重于感情的抒发，近期创作则趋于冷静和细致。</a:t>
            </a:r>
            <a:endParaRPr lang="zh-CN" altLang="en-US" sz="32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2"/>
          <a:srcRect t="1457" r="10944" b="6320"/>
          <a:stretch>
            <a:fillRect/>
          </a:stretch>
        </p:blipFill>
        <p:spPr>
          <a:xfrm>
            <a:off x="1270" y="-27173"/>
            <a:ext cx="9151620" cy="51790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29000" y="114935"/>
            <a:ext cx="22853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>
                <a:ln>
                  <a:solidFill>
                    <a:sysClr val="windowText" lastClr="000000"/>
                  </a:solidFill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认读词语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722755" y="1661795"/>
            <a:ext cx="6730365" cy="3138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571500" indent="-571500"/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安徽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谜语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和尚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轮廓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</a:p>
          <a:p>
            <a:pPr marL="571500" indent="-571500"/>
            <a:endParaRPr lang="zh-CN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571500" indent="-571500"/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倔强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嘱咐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嘹亮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吭声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</a:p>
          <a:p>
            <a:pPr marL="571500" indent="-571500"/>
            <a:endParaRPr lang="zh-CN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571500" indent="-571500"/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嘴唇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情绪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妨碍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吃荤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571500" indent="-571500"/>
            <a:endParaRPr lang="en-US" sz="900" b="0">
              <a:solidFill>
                <a:srgbClr val="000000"/>
              </a:solidFill>
              <a:latin typeface="NEU-BZ-S92" charset="0"/>
              <a:cs typeface="方正书宋_GBK" charset="0"/>
            </a:endParaRPr>
          </a:p>
          <a:p>
            <a:r>
              <a:rPr lang="en-US" sz="900" b="0">
                <a:solidFill>
                  <a:srgbClr val="000000"/>
                </a:solidFill>
                <a:latin typeface="NEU-BZ-S92" charset="0"/>
                <a:cs typeface="方正书宋_GBK" charset="0"/>
              </a:rPr>
              <a:t>         </a:t>
            </a:r>
            <a:endParaRPr lang="zh-CN" altLang="en-US"/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2"/>
          <a:srcRect t="1457" r="10944" b="6320"/>
          <a:stretch>
            <a:fillRect/>
          </a:stretch>
        </p:blipFill>
        <p:spPr>
          <a:xfrm>
            <a:off x="-3810" y="-17648"/>
            <a:ext cx="9151620" cy="51790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43630" y="114935"/>
            <a:ext cx="17614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>
                <a:ln>
                  <a:solidFill>
                    <a:sysClr val="windowText" lastClr="000000"/>
                  </a:solidFill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多音字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2404745" y="2220595"/>
            <a:ext cx="81788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5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强</a:t>
            </a:r>
            <a:endParaRPr lang="zh-CN" altLang="en-US" sz="5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2050" name=" 2050"/>
          <p:cNvSpPr/>
          <p:nvPr/>
        </p:nvSpPr>
        <p:spPr bwMode="auto">
          <a:xfrm flipH="1">
            <a:off x="3357880" y="1880235"/>
            <a:ext cx="190500" cy="1602740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48380" y="1534160"/>
            <a:ext cx="14281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qiáng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636645" y="3153410"/>
            <a:ext cx="13335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200" b="1">
                <a:solidFill>
                  <a:srgbClr val="FF0000"/>
                </a:solidFill>
                <a:latin typeface="+mn-ea"/>
                <a:cs typeface="方正书宋_GBK" charset="0"/>
              </a:rPr>
              <a:t>ji</a:t>
            </a:r>
            <a:r>
              <a:rPr lang="zh-CN" altLang="en-US" sz="3200" b="1">
                <a:solidFill>
                  <a:srgbClr val="FF0000"/>
                </a:solidFill>
              </a:rPr>
              <a:t>àng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32375" y="3189605"/>
            <a:ext cx="12547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倔强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032375" y="1543050"/>
            <a:ext cx="12700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坚强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548380" y="2389505"/>
            <a:ext cx="13055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qiǎng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066665" y="2411730"/>
            <a:ext cx="14166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勉强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2"/>
          <a:srcRect t="1457" r="10944" b="6320"/>
          <a:stretch>
            <a:fillRect/>
          </a:stretch>
        </p:blipFill>
        <p:spPr>
          <a:xfrm>
            <a:off x="-3810" y="-17648"/>
            <a:ext cx="9151620" cy="51790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66465" y="212725"/>
            <a:ext cx="22212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>
                <a:ln>
                  <a:solidFill>
                    <a:sysClr val="windowText" lastClr="000000"/>
                  </a:solidFill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整体感知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104900" y="1017270"/>
            <a:ext cx="68122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用自己喜欢的方式自由读课文，你认为这个男孩是个怎样的男孩？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04900" y="2969260"/>
            <a:ext cx="69018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天真、幼稚、可笑、可爱、沉着、勇敢……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2"/>
          <a:srcRect t="1457" r="10944" b="6320"/>
          <a:stretch>
            <a:fillRect/>
          </a:stretch>
        </p:blipFill>
        <p:spPr>
          <a:xfrm>
            <a:off x="-3810" y="-17648"/>
            <a:ext cx="9151620" cy="51790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73125" y="900430"/>
            <a:ext cx="26460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边读边思考：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73125" y="2168525"/>
            <a:ext cx="67824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作者是从哪些方面写我们家的男子汉的？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"/>
          <p:cNvPicPr>
            <a:picLocks noChangeAspect="1"/>
          </p:cNvPicPr>
          <p:nvPr/>
        </p:nvPicPr>
        <p:blipFill>
          <a:blip r:embed="rId2"/>
          <a:srcRect t="1457" r="10944" b="6320"/>
          <a:stretch>
            <a:fillRect/>
          </a:stretch>
        </p:blipFill>
        <p:spPr>
          <a:xfrm>
            <a:off x="-3810" y="-17648"/>
            <a:ext cx="9151620" cy="51790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4909"/>
            <a:ext cx="1521619" cy="90249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97865" y="1104265"/>
            <a:ext cx="70027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作者从三个方面描写男子汉的，分别是：</a:t>
            </a:r>
            <a:endParaRPr 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对食物有极大的兴趣</a:t>
            </a:r>
            <a:endParaRPr 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处处要求独立</a:t>
            </a:r>
            <a:endParaRPr 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面对生活挑战的沉着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321</Words>
  <Application>WPS 演示</Application>
  <PresentationFormat>全屏显示(16:9)</PresentationFormat>
  <Paragraphs>42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lenovop</cp:lastModifiedBy>
  <cp:revision>20</cp:revision>
  <dcterms:created xsi:type="dcterms:W3CDTF">2019-10-06T06:36:00Z</dcterms:created>
  <dcterms:modified xsi:type="dcterms:W3CDTF">2021-01-11T02:50:53Z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